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71" r:id="rId19"/>
    <p:sldId id="265" r:id="rId20"/>
    <p:sldId id="266" r:id="rId21"/>
    <p:sldId id="272" r:id="rId22"/>
    <p:sldId id="267" r:id="rId23"/>
    <p:sldId id="268" r:id="rId24"/>
    <p:sldId id="273" r:id="rId25"/>
    <p:sldId id="269" r:id="rId26"/>
    <p:sldId id="270" r:id="rId27"/>
    <p:sldId id="275" r:id="rId28"/>
    <p:sldId id="276" r:id="rId29"/>
    <p:sldId id="281" r:id="rId30"/>
    <p:sldId id="292" r:id="rId31"/>
    <p:sldId id="277" r:id="rId32"/>
    <p:sldId id="282" r:id="rId33"/>
    <p:sldId id="278" r:id="rId34"/>
    <p:sldId id="283" r:id="rId35"/>
    <p:sldId id="27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0" y="-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520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769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1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403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346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608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9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28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14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899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753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38B12-C6CC-4FE8-ADD0-99011BD9B79C}" type="datetimeFigureOut">
              <a:rPr lang="en-US" smtClean="0"/>
              <a:pPr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6B24C-8A13-467C-BAC3-8A39FC0599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034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JOURNEY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Larry Stybel</a:t>
            </a:r>
          </a:p>
          <a:p>
            <a:r>
              <a:rPr lang="en-US" dirty="0"/>
              <a:t>Stybel Peabody, a Lincolnshire Intl. Co.</a:t>
            </a:r>
          </a:p>
        </p:txBody>
      </p:sp>
    </p:spTree>
    <p:extLst>
      <p:ext uri="{BB962C8B-B14F-4D97-AF65-F5344CB8AC3E}">
        <p14:creationId xmlns="" xmlns:p14="http://schemas.microsoft.com/office/powerpoint/2010/main" val="172608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CEO Reaction to the “Three Bs”</a:t>
            </a:r>
            <a:endParaRPr lang="en-US" dirty="0"/>
          </a:p>
        </p:txBody>
      </p:sp>
      <p:pic>
        <p:nvPicPr>
          <p:cNvPr id="47106" name="Picture 2" descr="Image result for ok i get 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30" y="-7459663"/>
            <a:ext cx="6968934" cy="5486400"/>
          </a:xfrm>
          <a:prstGeom prst="rect">
            <a:avLst/>
          </a:prstGeom>
          <a:noFill/>
        </p:spPr>
      </p:pic>
      <p:pic>
        <p:nvPicPr>
          <p:cNvPr id="47108" name="Picture 4" descr="Image result for ok i get 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499" y="1533336"/>
            <a:ext cx="6620487" cy="5212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THIS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Journey of CHROs</a:t>
            </a:r>
          </a:p>
          <a:p>
            <a:r>
              <a:rPr lang="en-US" dirty="0"/>
              <a:t>Journey of GCs</a:t>
            </a:r>
          </a:p>
          <a:p>
            <a:r>
              <a:rPr lang="en-US" dirty="0"/>
              <a:t>Any differences?</a:t>
            </a:r>
          </a:p>
        </p:txBody>
      </p:sp>
    </p:spTree>
    <p:extLst>
      <p:ext uri="{BB962C8B-B14F-4D97-AF65-F5344CB8AC3E}">
        <p14:creationId xmlns="" xmlns:p14="http://schemas.microsoft.com/office/powerpoint/2010/main" val="1992317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PROCEDURE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9" y="1462087"/>
            <a:ext cx="7046359" cy="4693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988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 #1: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0971" y="1265346"/>
            <a:ext cx="9993085" cy="5417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0106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On a scale of zero (never) to 10 (always) how would you rate this person’s openness to new ideas?</a:t>
            </a:r>
          </a:p>
        </p:txBody>
      </p:sp>
    </p:spTree>
    <p:extLst>
      <p:ext uri="{BB962C8B-B14F-4D97-AF65-F5344CB8AC3E}">
        <p14:creationId xmlns="" xmlns:p14="http://schemas.microsoft.com/office/powerpoint/2010/main" val="4212741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361950"/>
            <a:ext cx="9525000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2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FINDING #2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6094" y="1225323"/>
            <a:ext cx="5382306" cy="53823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764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Onboard the New CEO </a:t>
            </a:r>
            <a:br>
              <a:rPr lang="en-US" sz="5400" dirty="0"/>
            </a:br>
            <a:r>
              <a:rPr lang="en-US" sz="5400" dirty="0"/>
              <a:t>to the Board of Directors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" y="2140726"/>
            <a:ext cx="10789920" cy="6069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96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FIRST thing you should address with your new CEO.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omments questions conce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81" y="548640"/>
            <a:ext cx="6309360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25625"/>
            <a:ext cx="2900892" cy="435133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4294967295"/>
          </p:nvPr>
        </p:nvSpPr>
        <p:spPr>
          <a:xfrm>
            <a:off x="0" y="2057400"/>
            <a:ext cx="3932238" cy="3811588"/>
          </a:xfrm>
        </p:spPr>
        <p:txBody>
          <a:bodyPr>
            <a:normAutofit/>
          </a:bodyPr>
          <a:lstStyle/>
          <a:p>
            <a:r>
              <a:rPr lang="en-US" sz="3600" dirty="0"/>
              <a:t>-Psychologist</a:t>
            </a:r>
          </a:p>
          <a:p>
            <a:r>
              <a:rPr lang="en-US" sz="3600" dirty="0"/>
              <a:t>-Entrepreneur</a:t>
            </a:r>
          </a:p>
          <a:p>
            <a:r>
              <a:rPr lang="en-US" sz="3600" dirty="0"/>
              <a:t>-Leadership and Career Management</a:t>
            </a:r>
          </a:p>
        </p:txBody>
      </p:sp>
    </p:spTree>
    <p:extLst>
      <p:ext uri="{BB962C8B-B14F-4D97-AF65-F5344CB8AC3E}">
        <p14:creationId xmlns="" xmlns:p14="http://schemas.microsoft.com/office/powerpoint/2010/main" val="112298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 #3</a:t>
            </a:r>
            <a:endParaRPr lang="en-US" dirty="0"/>
          </a:p>
        </p:txBody>
      </p:sp>
      <p:pic>
        <p:nvPicPr>
          <p:cNvPr id="23554" name="Picture 2" descr="Image result for location mat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4352" y="1685108"/>
            <a:ext cx="7406639" cy="493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to be a valued adviser, then be prepared to walk away if the reporting relationship is not to the CEO.</a:t>
            </a:r>
          </a:p>
          <a:p>
            <a:r>
              <a:rPr lang="en-US" dirty="0" smtClean="0"/>
              <a:t>If you are in a Ghetto, understand the tradeoff between emotional comfort, logical access, and political influence.  Example: my Neighborhood Outpatient Clinic Director was NEVER at the Clinic!</a:t>
            </a:r>
          </a:p>
          <a:p>
            <a:r>
              <a:rPr lang="en-US" dirty="0" smtClean="0"/>
              <a:t>If you are in a Ghetto, be prepared to bring your laptop to the CEO’s office area and just be seen “hanging around.”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mments questions conce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81" y="548640"/>
            <a:ext cx="6309360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 #4:</a:t>
            </a:r>
            <a:endParaRPr lang="en-US" dirty="0"/>
          </a:p>
        </p:txBody>
      </p:sp>
      <p:pic>
        <p:nvPicPr>
          <p:cNvPr id="24578" name="Picture 2" descr="Image result for i am not typ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2454" y="2497499"/>
            <a:ext cx="7729560" cy="384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theme should be “I’m not your typical ---.”  Focus on what you learned from activities outside your area of expertise.</a:t>
            </a:r>
          </a:p>
          <a:p>
            <a:r>
              <a:rPr lang="en-US" dirty="0" smtClean="0"/>
              <a:t>Common Example: “I’m not your typical ---.  I have spent x years selling professional services.”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Finding #6</a:t>
            </a:r>
            <a:endParaRPr lang="en-US" dirty="0"/>
          </a:p>
        </p:txBody>
      </p:sp>
      <p:pic>
        <p:nvPicPr>
          <p:cNvPr id="27650" name="Picture 2" descr="Image result for blurred bounda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2369" y="1366852"/>
            <a:ext cx="4646693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commenting, say “when I put my HR hat on…….” but “when I put my shareholder value hat on……”</a:t>
            </a:r>
          </a:p>
          <a:p>
            <a:r>
              <a:rPr lang="en-US" dirty="0" smtClean="0"/>
              <a:t>Seek opportunities to </a:t>
            </a:r>
            <a:r>
              <a:rPr lang="en-US" dirty="0" err="1" smtClean="0"/>
              <a:t>blurr</a:t>
            </a:r>
            <a:r>
              <a:rPr lang="en-US" dirty="0" smtClean="0"/>
              <a:t> boundaries: follow sales professionals, </a:t>
            </a:r>
            <a:r>
              <a:rPr lang="en-US" dirty="0" err="1" smtClean="0"/>
              <a:t>eversdrop</a:t>
            </a:r>
            <a:r>
              <a:rPr lang="en-US" dirty="0" smtClean="0"/>
              <a:t> on customer support lines, hang around the R&amp;D group and observe.  Create opportunities for your staff to </a:t>
            </a:r>
            <a:r>
              <a:rPr lang="en-US" dirty="0" err="1" smtClean="0"/>
              <a:t>blurr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Asked to be invited to meetings outside your specialty.</a:t>
            </a:r>
          </a:p>
          <a:p>
            <a:r>
              <a:rPr lang="en-US" dirty="0" smtClean="0"/>
              <a:t>When financials come out, make sure you are asking questions about the business as a whole and the competitive environment.</a:t>
            </a:r>
          </a:p>
          <a:p>
            <a:r>
              <a:rPr lang="en-US" dirty="0" smtClean="0"/>
              <a:t>Encourage your staff to </a:t>
            </a:r>
            <a:r>
              <a:rPr lang="en-US" dirty="0" err="1" smtClean="0"/>
              <a:t>blurr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3500" y="361950"/>
            <a:ext cx="9525000" cy="6134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42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Everybody CAN do it; Not everybody SHOULD do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Candidates: is the CEO on the high end of “Openness to New Experiences?”</a:t>
            </a:r>
          </a:p>
          <a:p>
            <a:r>
              <a:rPr lang="en-US" dirty="0" smtClean="0"/>
              <a:t>Are you insightful enough about yourself to know if YOU are on the high end?</a:t>
            </a:r>
          </a:p>
          <a:p>
            <a:r>
              <a:rPr lang="en-US" dirty="0" smtClean="0"/>
              <a:t>In interviews stress how UNTYPICAL you are of your peers.</a:t>
            </a:r>
          </a:p>
          <a:p>
            <a:r>
              <a:rPr lang="en-US" dirty="0" smtClean="0"/>
              <a:t>Does the position report directly to the CEO?</a:t>
            </a:r>
          </a:p>
          <a:p>
            <a:r>
              <a:rPr lang="en-US" dirty="0" smtClean="0"/>
              <a:t>How far from the CEO’s office is your office?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ig pi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5611" y="703436"/>
            <a:ext cx="9332714" cy="6217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The 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“Say in Your Lane” is a mid 20</a:t>
            </a:r>
            <a:r>
              <a:rPr lang="en-US" baseline="30000" dirty="0" smtClean="0"/>
              <a:t>th</a:t>
            </a:r>
            <a:r>
              <a:rPr lang="en-US" dirty="0" smtClean="0"/>
              <a:t> Century Framework.</a:t>
            </a:r>
          </a:p>
          <a:p>
            <a:r>
              <a:rPr lang="en-US" dirty="0" smtClean="0"/>
              <a:t>Be outstanding in your specialty AND show you know how to blur.</a:t>
            </a:r>
          </a:p>
          <a:p>
            <a:r>
              <a:rPr lang="en-US" dirty="0" smtClean="0"/>
              <a:t>Precisely Fuzzy.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Impressions Count: When dealing with a newly hired/promoted CEO, can you help the CEO onboard to the Board of Directors?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Seek to managing the blurring of boundaries between HR and the rest of the business.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Glad to send a copy of our PSYCHOLOGY TODAY article.</a:t>
            </a:r>
          </a:p>
          <a:p>
            <a:r>
              <a:rPr lang="en-US" dirty="0" smtClean="0"/>
              <a:t>Glad to send a copy of these slides.</a:t>
            </a:r>
          </a:p>
          <a:p>
            <a:r>
              <a:rPr lang="en-US" dirty="0" smtClean="0"/>
              <a:t>Glad to put you on the mailing list for our Special Interest Group: Journey Forum.</a:t>
            </a:r>
          </a:p>
          <a:p>
            <a:r>
              <a:rPr lang="en-US" dirty="0" smtClean="0"/>
              <a:t>Glad to send you the mp3 of this talk.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omments questions concer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981" y="548640"/>
            <a:ext cx="6309360" cy="630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Head of a Business Function</a:t>
            </a:r>
            <a:br>
              <a:rPr lang="en-US" dirty="0" smtClean="0"/>
            </a:br>
            <a:r>
              <a:rPr lang="en-US" dirty="0" smtClean="0"/>
              <a:t>    to ALSO Being Your CEO’s Valued Adviser.</a:t>
            </a:r>
            <a:endParaRPr lang="en-US" dirty="0"/>
          </a:p>
        </p:txBody>
      </p:sp>
      <p:sp>
        <p:nvSpPr>
          <p:cNvPr id="4098" name="AutoShape 2" descr="Image result for actor bo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Image result for actor bo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Jack Nicholson, bowing, sunglasses, hat, gesture, photography, black and white, celeb, famo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3312" y="1971675"/>
            <a:ext cx="36576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629" y="0"/>
            <a:ext cx="9631679" cy="7223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HR:</a:t>
            </a:r>
            <a:endParaRPr lang="en-US" dirty="0"/>
          </a:p>
        </p:txBody>
      </p:sp>
      <p:pic>
        <p:nvPicPr>
          <p:cNvPr id="41986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517" y="1554480"/>
            <a:ext cx="7071359" cy="5303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Politics:</a:t>
            </a:r>
            <a:endParaRPr lang="en-US" dirty="0"/>
          </a:p>
        </p:txBody>
      </p:sp>
      <p:pic>
        <p:nvPicPr>
          <p:cNvPr id="43010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404" y="2360495"/>
            <a:ext cx="6339839" cy="475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Retail Grocery:</a:t>
            </a:r>
            <a:endParaRPr lang="en-US" dirty="0"/>
          </a:p>
        </p:txBody>
      </p:sp>
      <p:pic>
        <p:nvPicPr>
          <p:cNvPr id="44034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2971" y="1928235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 Industry:</a:t>
            </a:r>
            <a:endParaRPr lang="en-US" dirty="0"/>
          </a:p>
        </p:txBody>
      </p:sp>
      <p:pic>
        <p:nvPicPr>
          <p:cNvPr id="45058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5233" y="1986424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Retained Search:</a:t>
            </a:r>
            <a:endParaRPr lang="en-US" dirty="0"/>
          </a:p>
        </p:txBody>
      </p:sp>
      <p:pic>
        <p:nvPicPr>
          <p:cNvPr id="46082" name="Picture 2" descr="Image result for stay in your l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630" y="2285682"/>
            <a:ext cx="45720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586</Words>
  <Application>Microsoft Office PowerPoint</Application>
  <PresentationFormat>Custom</PresentationFormat>
  <Paragraphs>61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JOURNEY</vt:lpstr>
      <vt:lpstr>Slide 2</vt:lpstr>
      <vt:lpstr>Slide 3</vt:lpstr>
      <vt:lpstr>Slide 4</vt:lpstr>
      <vt:lpstr>HR:</vt:lpstr>
      <vt:lpstr>Politics:</vt:lpstr>
      <vt:lpstr>Retail Grocery:</vt:lpstr>
      <vt:lpstr>Auto Industry:</vt:lpstr>
      <vt:lpstr>Retained Search:</vt:lpstr>
      <vt:lpstr>CEO Reaction to the “Three Bs”</vt:lpstr>
      <vt:lpstr>GOALS OF THIS RESEARCH</vt:lpstr>
      <vt:lpstr>RESEARCH PROCEDURE</vt:lpstr>
      <vt:lpstr>MAJOR FINDING #1:</vt:lpstr>
      <vt:lpstr>Slide 14</vt:lpstr>
      <vt:lpstr>Slide 15</vt:lpstr>
      <vt:lpstr>MAJOR FINDING #2</vt:lpstr>
      <vt:lpstr>Onboard the New CEO  to the Board of Directors</vt:lpstr>
      <vt:lpstr>Implications:</vt:lpstr>
      <vt:lpstr>Slide 19</vt:lpstr>
      <vt:lpstr>Major Finding #3</vt:lpstr>
      <vt:lpstr>Implications</vt:lpstr>
      <vt:lpstr>Slide 22</vt:lpstr>
      <vt:lpstr>Major Finding #4:</vt:lpstr>
      <vt:lpstr>Implications</vt:lpstr>
      <vt:lpstr>Major Finding #6</vt:lpstr>
      <vt:lpstr>Implications: </vt:lpstr>
      <vt:lpstr>Slide 27</vt:lpstr>
      <vt:lpstr>SUMMARY: From Head of a Business Function     to ALSO Being Your CEO’s Valued Adviser.</vt:lpstr>
      <vt:lpstr>SUMMARY: From Head of a Business Function     to ALSO Being Your CEO’s Valued Adviser.</vt:lpstr>
      <vt:lpstr>SUMMARY: The Big Picture</vt:lpstr>
      <vt:lpstr>SUMMARY: From Head of a Business Function     to ALSO Being Your CEO’s Valued Adviser.</vt:lpstr>
      <vt:lpstr>SUMMARY: From Head of a Business Function     to ALSO Being Your CEO’s Valued Adviser.</vt:lpstr>
      <vt:lpstr>SUMMARY: From Head of a Business Function     to ALSO Being Your CEO’s Valued Adviser.</vt:lpstr>
      <vt:lpstr>Slide 34</vt:lpstr>
      <vt:lpstr>From Head of a Business Function     to ALSO Being Your CEO’s Valued Adviser.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</dc:title>
  <dc:creator>Laurence Stybel</dc:creator>
  <cp:lastModifiedBy>Larry</cp:lastModifiedBy>
  <cp:revision>20</cp:revision>
  <dcterms:created xsi:type="dcterms:W3CDTF">2017-06-05T21:19:04Z</dcterms:created>
  <dcterms:modified xsi:type="dcterms:W3CDTF">2017-06-22T10:43:08Z</dcterms:modified>
</cp:coreProperties>
</file>